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4" r:id="rId9"/>
    <p:sldId id="268" r:id="rId10"/>
    <p:sldId id="266" r:id="rId11"/>
  </p:sldIdLst>
  <p:sldSz cx="12192000" cy="6858000"/>
  <p:notesSz cx="6858000" cy="9144000"/>
  <p:embeddedFontLst>
    <p:embeddedFont>
      <p:font typeface="Helvetica Neue" panose="020B060402020202020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25" roundtripDataSignature="AMtx7mjdYTx4b37SzVU/P2J4l0vWBxHP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00B918-30DB-4479-9602-7B8B3C0BE2B2}" v="18" dt="2024-09-05T16:58:02.0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72579" autoAdjust="0"/>
  </p:normalViewPr>
  <p:slideViewPr>
    <p:cSldViewPr snapToGrid="0">
      <p:cViewPr varScale="1">
        <p:scale>
          <a:sx n="58" d="100"/>
          <a:sy n="58" d="100"/>
        </p:scale>
        <p:origin x="95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Its very simple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Start by holding the ball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Release the ball and click record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On everybounce click record bounce.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when you done click stop recording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nb-NO" dirty="0"/>
            </a:br>
            <a:endParaRPr dirty="0"/>
          </a:p>
        </p:txBody>
      </p:sp>
      <p:sp>
        <p:nvSpPr>
          <p:cNvPr id="186" name="Google Shape;1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You need an arm. Not the most accessable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You need around the same size as 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b-N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2 arms one for the ball, one for the software</a:t>
            </a:r>
            <a:endParaRPr dirty="0"/>
          </a:p>
        </p:txBody>
      </p:sp>
      <p:sp>
        <p:nvSpPr>
          <p:cNvPr id="195" name="Google Shape;19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Performs better with usage</a:t>
            </a:r>
            <a:endParaRPr dirty="0"/>
          </a:p>
        </p:txBody>
      </p:sp>
      <p:sp>
        <p:nvSpPr>
          <p:cNvPr id="216" name="Google Shape;21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9" name="Google Shape;23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apittel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6000"/>
              <a:buFont typeface="Helvetica Neue"/>
              <a:buNone/>
              <a:defRPr sz="6000"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400"/>
              <a:buNone/>
              <a:defRPr sz="2400">
                <a:solidFill>
                  <a:srgbClr val="FEFEFE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6" name="Google Shape;16;p13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Fullskjermbilde">
  <p:cSld name="2_Fullskjermbild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23"/>
          <p:cNvSpPr txBox="1">
            <a:spLocks noGrp="1"/>
          </p:cNvSpPr>
          <p:nvPr>
            <p:ph type="title"/>
          </p:nvPr>
        </p:nvSpPr>
        <p:spPr>
          <a:xfrm>
            <a:off x="838200" y="13303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6000"/>
              <a:buFont typeface="Helvetica Neue"/>
              <a:buNone/>
              <a:defRPr sz="6000"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8" name="Google Shape;68;p23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mt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4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Fullskjermbilde">
  <p:cSld name="1_Fullskjermbild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5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25"/>
          <p:cNvSpPr txBox="1">
            <a:spLocks noGrp="1"/>
          </p:cNvSpPr>
          <p:nvPr>
            <p:ph type="title"/>
          </p:nvPr>
        </p:nvSpPr>
        <p:spPr>
          <a:xfrm>
            <a:off x="838200" y="13303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6000"/>
              <a:buFont typeface="Helvetica Neue"/>
              <a:buNone/>
              <a:defRPr sz="6000"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4" name="Google Shape;74;p25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erson">
  <p:cSld name="1_Pers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6"/>
          <p:cNvSpPr/>
          <p:nvPr/>
        </p:nvSpPr>
        <p:spPr>
          <a:xfrm>
            <a:off x="0" y="1"/>
            <a:ext cx="12192000" cy="2805695"/>
          </a:xfrm>
          <a:prstGeom prst="rect">
            <a:avLst/>
          </a:prstGeom>
          <a:solidFill>
            <a:srgbClr val="F2F3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" name="Google Shape;77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2237" y="1000124"/>
            <a:ext cx="2440153" cy="305019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6"/>
          <p:cNvSpPr txBox="1">
            <a:spLocks noGrp="1"/>
          </p:cNvSpPr>
          <p:nvPr>
            <p:ph type="title"/>
          </p:nvPr>
        </p:nvSpPr>
        <p:spPr>
          <a:xfrm>
            <a:off x="3972124" y="1499784"/>
            <a:ext cx="7983499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4000"/>
              <a:buFont typeface="Helvetica Neue"/>
              <a:buNone/>
              <a:defRPr sz="4000" b="1"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6"/>
          <p:cNvSpPr txBox="1">
            <a:spLocks noGrp="1"/>
          </p:cNvSpPr>
          <p:nvPr>
            <p:ph type="body" idx="1"/>
          </p:nvPr>
        </p:nvSpPr>
        <p:spPr>
          <a:xfrm>
            <a:off x="3971562" y="1000125"/>
            <a:ext cx="7975879" cy="469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667"/>
              <a:buNone/>
              <a:defRPr sz="2667" b="0">
                <a:solidFill>
                  <a:srgbClr val="FEFEFE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26"/>
          <p:cNvSpPr>
            <a:spLocks noGrp="1"/>
          </p:cNvSpPr>
          <p:nvPr>
            <p:ph type="pic" idx="2"/>
          </p:nvPr>
        </p:nvSpPr>
        <p:spPr>
          <a:xfrm>
            <a:off x="1099928" y="1000125"/>
            <a:ext cx="2442461" cy="3050191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26"/>
          <p:cNvSpPr txBox="1">
            <a:spLocks noGrp="1"/>
          </p:cNvSpPr>
          <p:nvPr>
            <p:ph type="body" idx="3"/>
          </p:nvPr>
        </p:nvSpPr>
        <p:spPr>
          <a:xfrm>
            <a:off x="3975651" y="3552172"/>
            <a:ext cx="7975879" cy="257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41E28"/>
              </a:buClr>
              <a:buSzPts val="2800"/>
              <a:buNone/>
              <a:defRPr sz="2800">
                <a:solidFill>
                  <a:srgbClr val="141E28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6"/>
          <p:cNvSpPr txBox="1">
            <a:spLocks noGrp="1"/>
          </p:cNvSpPr>
          <p:nvPr>
            <p:ph type="body" idx="4"/>
          </p:nvPr>
        </p:nvSpPr>
        <p:spPr>
          <a:xfrm>
            <a:off x="3971561" y="2994120"/>
            <a:ext cx="7975880" cy="41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41E28"/>
              </a:buClr>
              <a:buSzPts val="2400"/>
              <a:buNone/>
              <a:defRPr sz="2400" b="0">
                <a:solidFill>
                  <a:srgbClr val="141E2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83" name="Google Shape;83;p26" descr="A logo with a letter f in a circ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">
  <p:cSld name="Pers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/>
          <p:nvPr/>
        </p:nvSpPr>
        <p:spPr>
          <a:xfrm>
            <a:off x="0" y="1"/>
            <a:ext cx="12192000" cy="2805695"/>
          </a:xfrm>
          <a:prstGeom prst="rect">
            <a:avLst/>
          </a:prstGeom>
          <a:solidFill>
            <a:srgbClr val="F2F3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" name="Google Shape;19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2237" y="1000124"/>
            <a:ext cx="2440153" cy="305019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4"/>
          <p:cNvSpPr txBox="1">
            <a:spLocks noGrp="1"/>
          </p:cNvSpPr>
          <p:nvPr>
            <p:ph type="title"/>
          </p:nvPr>
        </p:nvSpPr>
        <p:spPr>
          <a:xfrm>
            <a:off x="3972124" y="1499784"/>
            <a:ext cx="7983499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4000"/>
              <a:buFont typeface="Helvetica Neue"/>
              <a:buNone/>
              <a:defRPr sz="4000" b="1"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body" idx="1"/>
          </p:nvPr>
        </p:nvSpPr>
        <p:spPr>
          <a:xfrm>
            <a:off x="3971562" y="1000125"/>
            <a:ext cx="7975879" cy="469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667"/>
              <a:buNone/>
              <a:defRPr sz="2667" b="0">
                <a:solidFill>
                  <a:srgbClr val="FEFEFE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>
            <a:spLocks noGrp="1"/>
          </p:cNvSpPr>
          <p:nvPr>
            <p:ph type="pic" idx="2"/>
          </p:nvPr>
        </p:nvSpPr>
        <p:spPr>
          <a:xfrm>
            <a:off x="1099928" y="1000125"/>
            <a:ext cx="2442461" cy="3050191"/>
          </a:xfrm>
          <a:prstGeom prst="rect">
            <a:avLst/>
          </a:prstGeom>
          <a:noFill/>
          <a:ln>
            <a:noFill/>
          </a:ln>
        </p:spPr>
      </p:sp>
      <p:sp>
        <p:nvSpPr>
          <p:cNvPr id="23" name="Google Shape;23;p14"/>
          <p:cNvSpPr txBox="1">
            <a:spLocks noGrp="1"/>
          </p:cNvSpPr>
          <p:nvPr>
            <p:ph type="body" idx="3"/>
          </p:nvPr>
        </p:nvSpPr>
        <p:spPr>
          <a:xfrm>
            <a:off x="3975651" y="3552172"/>
            <a:ext cx="7975879" cy="257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41E28"/>
              </a:buClr>
              <a:buSzPts val="2800"/>
              <a:buNone/>
              <a:defRPr sz="2800">
                <a:solidFill>
                  <a:srgbClr val="141E28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body" idx="4"/>
          </p:nvPr>
        </p:nvSpPr>
        <p:spPr>
          <a:xfrm>
            <a:off x="3971561" y="2994120"/>
            <a:ext cx="7975880" cy="41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41E28"/>
              </a:buClr>
              <a:buSzPts val="2400"/>
              <a:buNone/>
              <a:defRPr sz="2400" b="0">
                <a:solidFill>
                  <a:srgbClr val="141E2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67"/>
              <a:buNone/>
              <a:defRPr sz="2667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5" name="Google Shape;25;p14" descr="A logo with a letter f in a circ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skjermbilde">
  <p:cSld name="Fullskjermbild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838200" y="13303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6000"/>
              <a:buFont typeface="Helvetica Neue"/>
              <a:buNone/>
              <a:defRPr sz="6000"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" name="Google Shape;29;p15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5"/>
          <p:cNvSpPr txBox="1">
            <a:spLocks noGrp="1"/>
          </p:cNvSpPr>
          <p:nvPr>
            <p:ph type="subTitle" idx="1"/>
          </p:nvPr>
        </p:nvSpPr>
        <p:spPr>
          <a:xfrm>
            <a:off x="838200" y="2725093"/>
            <a:ext cx="10515600" cy="1674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2400"/>
              <a:buNone/>
              <a:defRPr sz="2400">
                <a:solidFill>
                  <a:srgbClr val="BFBFB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kst venstre og bilde høyre">
  <p:cSld name="Tekst venstre og bilde høyr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>
            <a:spLocks noGrp="1"/>
          </p:cNvSpPr>
          <p:nvPr>
            <p:ph type="body" idx="1"/>
          </p:nvPr>
        </p:nvSpPr>
        <p:spPr>
          <a:xfrm>
            <a:off x="721056" y="1883228"/>
            <a:ext cx="4933122" cy="397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000"/>
              <a:buChar char="•"/>
              <a:defRPr sz="2000" b="0">
                <a:solidFill>
                  <a:srgbClr val="FEFEFE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body" idx="2"/>
          </p:nvPr>
        </p:nvSpPr>
        <p:spPr>
          <a:xfrm>
            <a:off x="1661533" y="6370638"/>
            <a:ext cx="399264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2pPr>
            <a:lvl3pPr marL="1371600" lvl="2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marL="1828800" lvl="3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title"/>
          </p:nvPr>
        </p:nvSpPr>
        <p:spPr>
          <a:xfrm>
            <a:off x="721056" y="707572"/>
            <a:ext cx="4933121" cy="1065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2800"/>
              <a:buFont typeface="Helvetica Neue"/>
              <a:buNone/>
              <a:defRPr sz="2800"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5" name="Google Shape;35;p16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6"/>
          <p:cNvSpPr>
            <a:spLocks noGrp="1"/>
          </p:cNvSpPr>
          <p:nvPr>
            <p:ph type="pic" idx="3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mmenligning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>
            <a:spLocks noGrp="1"/>
          </p:cNvSpPr>
          <p:nvPr>
            <p:ph type="title"/>
          </p:nvPr>
        </p:nvSpPr>
        <p:spPr>
          <a:xfrm>
            <a:off x="1086678" y="365125"/>
            <a:ext cx="102671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2400"/>
              <a:buFont typeface="Helvetica Neue"/>
              <a:buNone/>
              <a:defRPr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1"/>
          </p:nvPr>
        </p:nvSpPr>
        <p:spPr>
          <a:xfrm>
            <a:off x="1086678" y="1825625"/>
            <a:ext cx="493312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000"/>
              <a:buChar char="•"/>
              <a:defRPr sz="2000" b="0">
                <a:solidFill>
                  <a:srgbClr val="FEFEFE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2"/>
          </p:nvPr>
        </p:nvSpPr>
        <p:spPr>
          <a:xfrm>
            <a:off x="6420676" y="1825625"/>
            <a:ext cx="493312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000"/>
              <a:buChar char="•"/>
              <a:defRPr sz="2000" b="0">
                <a:solidFill>
                  <a:srgbClr val="FEFEFE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1" name="Google Shape;41;p17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lde til venstre og tekst til høyre">
  <p:cSld name="Bilde til venstre og tekst til høyr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8"/>
          <p:cNvSpPr>
            <a:spLocks noGrp="1"/>
          </p:cNvSpPr>
          <p:nvPr>
            <p:ph type="pic" idx="2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18"/>
          <p:cNvSpPr txBox="1">
            <a:spLocks noGrp="1"/>
          </p:cNvSpPr>
          <p:nvPr>
            <p:ph type="body" idx="1"/>
          </p:nvPr>
        </p:nvSpPr>
        <p:spPr>
          <a:xfrm>
            <a:off x="6335472" y="1883228"/>
            <a:ext cx="4933122" cy="397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000"/>
              <a:buChar char="•"/>
              <a:defRPr sz="2000" b="0">
                <a:solidFill>
                  <a:srgbClr val="FEFEFE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body" idx="3"/>
          </p:nvPr>
        </p:nvSpPr>
        <p:spPr>
          <a:xfrm>
            <a:off x="6335472" y="6370638"/>
            <a:ext cx="42305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0" i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2pPr>
            <a:lvl3pPr marL="1371600" lvl="2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marL="1828800" lvl="3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sldNum" idx="12"/>
          </p:nvPr>
        </p:nvSpPr>
        <p:spPr>
          <a:xfrm>
            <a:off x="10727473" y="6370637"/>
            <a:ext cx="1295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title"/>
          </p:nvPr>
        </p:nvSpPr>
        <p:spPr>
          <a:xfrm>
            <a:off x="6335472" y="707572"/>
            <a:ext cx="4933121" cy="1065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2800"/>
              <a:buFont typeface="Helvetica Neue"/>
              <a:buNone/>
              <a:defRPr sz="2800"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18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på rød bakgrunn">
  <p:cSld name="Logo på rød bakgrun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0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173906" y="506906"/>
            <a:ext cx="5844188" cy="5844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nktliste" type="obj">
  <p:cSld name="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21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"/>
          <p:cNvSpPr txBox="1">
            <a:spLocks noGrp="1"/>
          </p:cNvSpPr>
          <p:nvPr>
            <p:ph type="title"/>
          </p:nvPr>
        </p:nvSpPr>
        <p:spPr>
          <a:xfrm>
            <a:off x="961292" y="365125"/>
            <a:ext cx="1039250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2400"/>
              <a:buFont typeface="Helvetica Neue"/>
              <a:buNone/>
              <a:defRPr>
                <a:solidFill>
                  <a:srgbClr val="FFA3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1"/>
          </p:nvPr>
        </p:nvSpPr>
        <p:spPr>
          <a:xfrm>
            <a:off x="961292" y="1825625"/>
            <a:ext cx="1039250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000"/>
              <a:buChar char="•"/>
              <a:defRPr sz="2000" b="0">
                <a:solidFill>
                  <a:srgbClr val="FEFEFE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7315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tat">
  <p:cSld name="Sita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1008405" y="1917700"/>
            <a:ext cx="6486258" cy="20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3600"/>
              <a:buNone/>
              <a:defRPr sz="3600">
                <a:solidFill>
                  <a:srgbClr val="FEFEFE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body" idx="2"/>
          </p:nvPr>
        </p:nvSpPr>
        <p:spPr>
          <a:xfrm>
            <a:off x="1008405" y="4203700"/>
            <a:ext cx="6486258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A366"/>
              </a:buClr>
              <a:buSzPts val="2000"/>
              <a:buNone/>
              <a:defRPr b="1">
                <a:solidFill>
                  <a:srgbClr val="FFA366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body" idx="3"/>
          </p:nvPr>
        </p:nvSpPr>
        <p:spPr>
          <a:xfrm>
            <a:off x="1008405" y="4686300"/>
            <a:ext cx="6486258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>
            <a:spLocks noGrp="1"/>
          </p:cNvSpPr>
          <p:nvPr>
            <p:ph type="pic" idx="4"/>
          </p:nvPr>
        </p:nvSpPr>
        <p:spPr>
          <a:xfrm>
            <a:off x="7672699" y="1404938"/>
            <a:ext cx="3810000" cy="4302125"/>
          </a:xfrm>
          <a:prstGeom prst="rect">
            <a:avLst/>
          </a:prstGeom>
          <a:noFill/>
          <a:ln>
            <a:noFill/>
          </a:ln>
        </p:spPr>
      </p:sp>
      <p:pic>
        <p:nvPicPr>
          <p:cNvPr id="64" name="Google Shape;64;p22" descr="A logo with a letter f in a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27542" y="5111221"/>
            <a:ext cx="2131484" cy="213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961292" y="365125"/>
            <a:ext cx="1039250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2400"/>
              <a:buFont typeface="Helvetica Neue"/>
              <a:buNone/>
              <a:defRPr sz="2400" b="1" i="0" u="none" strike="noStrike" cap="none">
                <a:solidFill>
                  <a:srgbClr val="FFA3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961292" y="1825625"/>
            <a:ext cx="1039250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/>
          <p:nvPr/>
        </p:nvSpPr>
        <p:spPr>
          <a:xfrm>
            <a:off x="10007600" y="655320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10" Type="http://schemas.openxmlformats.org/officeDocument/2006/relationships/image" Target="../media/image15.sv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6000"/>
              <a:buFont typeface="Helvetica Neue"/>
              <a:buNone/>
            </a:pPr>
            <a:r>
              <a:rPr lang="en-US" dirty="0" err="1"/>
              <a:t>TennisScale</a:t>
            </a:r>
            <a:endParaRPr dirty="0"/>
          </a:p>
        </p:txBody>
      </p:sp>
      <p:sp>
        <p:nvSpPr>
          <p:cNvPr id="159" name="Google Shape;159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400"/>
              <a:buNone/>
            </a:pPr>
            <a:r>
              <a:rPr lang="en-US" dirty="0"/>
              <a:t>The fun way to measure height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673C81-F373-95F5-81B9-7E8F428C58D8}"/>
              </a:ext>
            </a:extLst>
          </p:cNvPr>
          <p:cNvSpPr txBox="1"/>
          <p:nvPr/>
        </p:nvSpPr>
        <p:spPr>
          <a:xfrm>
            <a:off x="3676454" y="5203596"/>
            <a:ext cx="5241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000" b="1" dirty="0">
                <a:solidFill>
                  <a:schemeClr val="accent1"/>
                </a:solidFill>
              </a:rPr>
              <a:t>The Best We Can Be</a:t>
            </a:r>
            <a:endParaRPr lang="en-GB" sz="40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"/>
          <p:cNvSpPr txBox="1">
            <a:spLocks noGrp="1"/>
          </p:cNvSpPr>
          <p:nvPr>
            <p:ph type="title"/>
          </p:nvPr>
        </p:nvSpPr>
        <p:spPr>
          <a:xfrm>
            <a:off x="3972124" y="1499784"/>
            <a:ext cx="7983499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4000"/>
              <a:buFont typeface="Helvetica Neue"/>
              <a:buNone/>
            </a:pPr>
            <a:r>
              <a:rPr lang="en-US"/>
              <a:t>The client: VertiScan AI</a:t>
            </a:r>
            <a:endParaRPr/>
          </a:p>
        </p:txBody>
      </p:sp>
      <p:pic>
        <p:nvPicPr>
          <p:cNvPr id="165" name="Google Shape;165;p2" descr="A person in a uniform with medals&#10;&#10;Description automatically generate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3312" r="23313"/>
          <a:stretch/>
        </p:blipFill>
        <p:spPr>
          <a:xfrm>
            <a:off x="1099928" y="1000125"/>
            <a:ext cx="2442461" cy="3050191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"/>
          <p:cNvSpPr txBox="1">
            <a:spLocks noGrp="1"/>
          </p:cNvSpPr>
          <p:nvPr>
            <p:ph type="body" idx="3"/>
          </p:nvPr>
        </p:nvSpPr>
        <p:spPr>
          <a:xfrm>
            <a:off x="3975651" y="3552172"/>
            <a:ext cx="7975879" cy="257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100000"/>
              <a:buNone/>
            </a:pPr>
            <a:r>
              <a:rPr lang="en-US" sz="1800" b="0" i="0" u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Founded in 2023 by Magnus Höjd, VertiScan AI is a Swedish tech gem hailing from the innovation hub of Stockholm. With a playful nod to their heritage, the name Höjd translates to "height," reflecting the company's focus on cutting-edge AI solutions for vertical measurements.</a:t>
            </a:r>
            <a:endParaRPr b="0">
              <a:solidFill>
                <a:srgbClr val="BFBFB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100000"/>
              <a:buNone/>
            </a:pPr>
            <a:br>
              <a:rPr lang="en-US" b="0">
                <a:solidFill>
                  <a:srgbClr val="BFBFBF"/>
                </a:solidFill>
              </a:rPr>
            </a:br>
            <a:r>
              <a:rPr lang="en-US" sz="1800" b="0" i="0" u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Under the leadership of CEO Magnus Höjd, VertiScan AI has quickly risen to new heights, offering state-of-the-art tools for industries like construction, real estate, and forestry. Their flagship product, the VertiScan AI Platform, combines advanced AI algorithms with Swedish precision to deliver unmatched accuracy and user-friendliness.</a:t>
            </a:r>
            <a:endParaRPr b="0">
              <a:solidFill>
                <a:srgbClr val="BFBFB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41E28"/>
              </a:buClr>
              <a:buSzPct val="100000"/>
              <a:buNone/>
            </a:pPr>
            <a:br>
              <a:rPr lang="en-US"/>
            </a:br>
            <a:endParaRPr/>
          </a:p>
        </p:txBody>
      </p:sp>
      <p:sp>
        <p:nvSpPr>
          <p:cNvPr id="167" name="Google Shape;167;p2"/>
          <p:cNvSpPr txBox="1">
            <a:spLocks noGrp="1"/>
          </p:cNvSpPr>
          <p:nvPr>
            <p:ph type="body" idx="4"/>
          </p:nvPr>
        </p:nvSpPr>
        <p:spPr>
          <a:xfrm>
            <a:off x="3971561" y="2994120"/>
            <a:ext cx="7975880" cy="41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C199"/>
              </a:buClr>
              <a:buSzPts val="2400"/>
              <a:buNone/>
            </a:pPr>
            <a:r>
              <a:rPr lang="en-US">
                <a:solidFill>
                  <a:srgbClr val="FEC199"/>
                </a:solidFill>
              </a:rPr>
              <a:t>CEO: Magnus Höjd</a:t>
            </a:r>
            <a:endParaRPr>
              <a:solidFill>
                <a:srgbClr val="FEC199"/>
              </a:solidFill>
            </a:endParaRPr>
          </a:p>
        </p:txBody>
      </p:sp>
      <p:pic>
        <p:nvPicPr>
          <p:cNvPr id="168" name="Google Shape;168;p2" descr="A black mustache on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08000" y="2016000"/>
            <a:ext cx="788670" cy="611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" descr="A close-up of a computer&#10;&#10;Description automatically generate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796" r="3795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"/>
          <p:cNvSpPr txBox="1">
            <a:spLocks noGrp="1"/>
          </p:cNvSpPr>
          <p:nvPr>
            <p:ph type="title"/>
          </p:nvPr>
        </p:nvSpPr>
        <p:spPr>
          <a:xfrm>
            <a:off x="838200" y="13303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6000"/>
              <a:buFont typeface="Helvetica Neue"/>
              <a:buNone/>
            </a:pPr>
            <a:r>
              <a:rPr lang="en-US"/>
              <a:t>Mission Statement</a:t>
            </a:r>
            <a:endParaRPr/>
          </a:p>
        </p:txBody>
      </p:sp>
      <p:sp>
        <p:nvSpPr>
          <p:cNvPr id="175" name="Google Shape;175;p3"/>
          <p:cNvSpPr txBox="1">
            <a:spLocks noGrp="1"/>
          </p:cNvSpPr>
          <p:nvPr>
            <p:ph type="subTitle" idx="1"/>
          </p:nvPr>
        </p:nvSpPr>
        <p:spPr>
          <a:xfrm>
            <a:off x="838200" y="2725093"/>
            <a:ext cx="10515600" cy="1674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None/>
            </a:pPr>
            <a:r>
              <a:rPr lang="en-US" sz="2800">
                <a:solidFill>
                  <a:srgbClr val="7F7F7F"/>
                </a:solidFill>
              </a:rPr>
              <a:t>Helping Swedes measure heights.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"/>
          <p:cNvSpPr txBox="1">
            <a:spLocks noGrp="1"/>
          </p:cNvSpPr>
          <p:nvPr>
            <p:ph type="body" idx="1"/>
          </p:nvPr>
        </p:nvSpPr>
        <p:spPr>
          <a:xfrm>
            <a:off x="721056" y="1883228"/>
            <a:ext cx="4933122" cy="397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>
                <a:solidFill>
                  <a:schemeClr val="lt1"/>
                </a:solidFill>
              </a:rPr>
              <a:t>In Sweden, people do not want to measure using traditional boring methods, thus ball dropping is the only solution.</a:t>
            </a:r>
            <a:endParaRPr/>
          </a:p>
        </p:txBody>
      </p:sp>
      <p:sp>
        <p:nvSpPr>
          <p:cNvPr id="182" name="Google Shape;182;p4"/>
          <p:cNvSpPr txBox="1">
            <a:spLocks noGrp="1"/>
          </p:cNvSpPr>
          <p:nvPr>
            <p:ph type="title"/>
          </p:nvPr>
        </p:nvSpPr>
        <p:spPr>
          <a:xfrm>
            <a:off x="721056" y="707572"/>
            <a:ext cx="4933121" cy="1065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2800"/>
              <a:buFont typeface="Helvetica Neue"/>
              <a:buNone/>
            </a:pPr>
            <a:r>
              <a:rPr lang="en-US"/>
              <a:t>Problem</a:t>
            </a:r>
            <a:endParaRPr/>
          </a:p>
        </p:txBody>
      </p:sp>
      <p:pic>
        <p:nvPicPr>
          <p:cNvPr id="183" name="Google Shape;183;p4" descr="A hand reaching for a tennis ball&#10;&#10;Description automatically generated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394" r="3394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3F88E49D-3DBA-2AA4-2042-E5A0435F2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" y="40733"/>
            <a:ext cx="12181433" cy="677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81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"/>
          <p:cNvSpPr txBox="1">
            <a:spLocks noGrp="1"/>
          </p:cNvSpPr>
          <p:nvPr>
            <p:ph type="title"/>
          </p:nvPr>
        </p:nvSpPr>
        <p:spPr>
          <a:xfrm>
            <a:off x="1086678" y="365125"/>
            <a:ext cx="102671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2400"/>
              <a:buFont typeface="Helvetica Neue"/>
              <a:buNone/>
            </a:pPr>
            <a:r>
              <a:rPr lang="en-US" dirty="0"/>
              <a:t>Usage</a:t>
            </a:r>
            <a:endParaRPr dirty="0"/>
          </a:p>
        </p:txBody>
      </p:sp>
      <p:pic>
        <p:nvPicPr>
          <p:cNvPr id="5" name="Picture 4" descr="A hand holding a tennis ball">
            <a:extLst>
              <a:ext uri="{FF2B5EF4-FFF2-40B4-BE49-F238E27FC236}">
                <a16:creationId xmlns:a16="http://schemas.microsoft.com/office/drawing/2014/main" id="{062A7AF1-33B1-0EF4-AB9E-DE1A5EF2A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678" y="1690688"/>
            <a:ext cx="4031115" cy="3017829"/>
          </a:xfrm>
          <a:prstGeom prst="rect">
            <a:avLst/>
          </a:prstGeom>
        </p:spPr>
      </p:pic>
      <p:pic>
        <p:nvPicPr>
          <p:cNvPr id="7" name="Picture 6" descr="A hand holding a tennis ball">
            <a:extLst>
              <a:ext uri="{FF2B5EF4-FFF2-40B4-BE49-F238E27FC236}">
                <a16:creationId xmlns:a16="http://schemas.microsoft.com/office/drawing/2014/main" id="{78E2C637-D0B6-BA0B-A795-42542CA5B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7775" y="2296886"/>
            <a:ext cx="4212484" cy="3153608"/>
          </a:xfrm>
          <a:prstGeom prst="rect">
            <a:avLst/>
          </a:prstGeom>
        </p:spPr>
      </p:pic>
      <p:pic>
        <p:nvPicPr>
          <p:cNvPr id="13" name="Picture 12" descr="A finger pressing a key on a keyboard&#10;&#10;Description automatically generated">
            <a:extLst>
              <a:ext uri="{FF2B5EF4-FFF2-40B4-BE49-F238E27FC236}">
                <a16:creationId xmlns:a16="http://schemas.microsoft.com/office/drawing/2014/main" id="{3BC71DB9-967C-043F-0013-654C5C8167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952" y="1335127"/>
            <a:ext cx="6718366" cy="4359118"/>
          </a:xfrm>
          <a:prstGeom prst="rect">
            <a:avLst/>
          </a:prstGeom>
        </p:spPr>
      </p:pic>
      <p:pic>
        <p:nvPicPr>
          <p:cNvPr id="19" name="Picture 18" descr="A group of tennis balls in the air&#10;&#10;Description automatically generated">
            <a:extLst>
              <a:ext uri="{FF2B5EF4-FFF2-40B4-BE49-F238E27FC236}">
                <a16:creationId xmlns:a16="http://schemas.microsoft.com/office/drawing/2014/main" id="{ED21207F-B385-716A-E436-55C1B29BC4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244" y="2503330"/>
            <a:ext cx="3810000" cy="2343150"/>
          </a:xfrm>
          <a:prstGeom prst="rect">
            <a:avLst/>
          </a:prstGeom>
        </p:spPr>
      </p:pic>
      <p:pic>
        <p:nvPicPr>
          <p:cNvPr id="15" name="Picture 14" descr="A finger pressing a keyboard">
            <a:extLst>
              <a:ext uri="{FF2B5EF4-FFF2-40B4-BE49-F238E27FC236}">
                <a16:creationId xmlns:a16="http://schemas.microsoft.com/office/drawing/2014/main" id="{3EA4969B-D04C-904D-A326-5C41DDB23F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6299" y="1861777"/>
            <a:ext cx="5491644" cy="3661096"/>
          </a:xfrm>
          <a:prstGeom prst="rect">
            <a:avLst/>
          </a:prstGeom>
        </p:spPr>
      </p:pic>
      <p:pic>
        <p:nvPicPr>
          <p:cNvPr id="17" name="Picture 16" descr="A finger holding a key&#10;&#10;Description automatically generated">
            <a:extLst>
              <a:ext uri="{FF2B5EF4-FFF2-40B4-BE49-F238E27FC236}">
                <a16:creationId xmlns:a16="http://schemas.microsoft.com/office/drawing/2014/main" id="{DFE98B14-07C6-1DAF-F3BF-33D0E0E275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55" y="1335127"/>
            <a:ext cx="8226731" cy="6049812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DA8EF48B-B607-E8D3-1BC7-ADA79CFFD2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83318" y="1362540"/>
            <a:ext cx="5871772" cy="502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6" descr="A close-up of a hand touching a sound board&#10;&#10;Description automatically generate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0425" r="20424"/>
          <a:stretch/>
        </p:blipFill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6"/>
          <p:cNvSpPr txBox="1">
            <a:spLocks noGrp="1"/>
          </p:cNvSpPr>
          <p:nvPr>
            <p:ph type="title"/>
          </p:nvPr>
        </p:nvSpPr>
        <p:spPr>
          <a:xfrm>
            <a:off x="6335472" y="707572"/>
            <a:ext cx="4933121" cy="1065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2800"/>
              <a:buFont typeface="Helvetica Neue"/>
              <a:buNone/>
            </a:pPr>
            <a:r>
              <a:rPr lang="en-US" dirty="0"/>
              <a:t>Requirements</a:t>
            </a:r>
            <a:endParaRPr dirty="0"/>
          </a:p>
        </p:txBody>
      </p:sp>
      <p:grpSp>
        <p:nvGrpSpPr>
          <p:cNvPr id="15" name="Google Shape;220;p9">
            <a:extLst>
              <a:ext uri="{FF2B5EF4-FFF2-40B4-BE49-F238E27FC236}">
                <a16:creationId xmlns:a16="http://schemas.microsoft.com/office/drawing/2014/main" id="{91E01304-95BC-6520-5467-BEAA795980F7}"/>
              </a:ext>
            </a:extLst>
          </p:cNvPr>
          <p:cNvGrpSpPr/>
          <p:nvPr/>
        </p:nvGrpSpPr>
        <p:grpSpPr>
          <a:xfrm>
            <a:off x="6458757" y="2007708"/>
            <a:ext cx="4809836" cy="4435979"/>
            <a:chOff x="-481106" y="2975"/>
            <a:chExt cx="4809836" cy="4435979"/>
          </a:xfrm>
        </p:grpSpPr>
        <p:sp>
          <p:nvSpPr>
            <p:cNvPr id="16" name="Google Shape;221;p9">
              <a:extLst>
                <a:ext uri="{FF2B5EF4-FFF2-40B4-BE49-F238E27FC236}">
                  <a16:creationId xmlns:a16="http://schemas.microsoft.com/office/drawing/2014/main" id="{A80A2575-84E9-387C-88DC-49142807B7BE}"/>
                </a:ext>
              </a:extLst>
            </p:cNvPr>
            <p:cNvSpPr/>
            <p:nvPr/>
          </p:nvSpPr>
          <p:spPr>
            <a:xfrm rot="10800000">
              <a:off x="1048204" y="2975"/>
              <a:ext cx="3280526" cy="887624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22;p9">
              <a:extLst>
                <a:ext uri="{FF2B5EF4-FFF2-40B4-BE49-F238E27FC236}">
                  <a16:creationId xmlns:a16="http://schemas.microsoft.com/office/drawing/2014/main" id="{4E3D17B9-1023-F449-4B38-4BE4A7C9E168}"/>
                </a:ext>
              </a:extLst>
            </p:cNvPr>
            <p:cNvSpPr txBox="1"/>
            <p:nvPr/>
          </p:nvSpPr>
          <p:spPr>
            <a:xfrm>
              <a:off x="1270110" y="2975"/>
              <a:ext cx="3058620" cy="887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1400" tIns="64750" rIns="12090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US" sz="17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An arm</a:t>
              </a:r>
              <a:endParaRPr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24;p9">
              <a:extLst>
                <a:ext uri="{FF2B5EF4-FFF2-40B4-BE49-F238E27FC236}">
                  <a16:creationId xmlns:a16="http://schemas.microsoft.com/office/drawing/2014/main" id="{54726DD1-0BE2-A1FE-1B0B-D17F75B2433F}"/>
                </a:ext>
              </a:extLst>
            </p:cNvPr>
            <p:cNvSpPr/>
            <p:nvPr/>
          </p:nvSpPr>
          <p:spPr>
            <a:xfrm rot="10800000">
              <a:off x="-481106" y="1185862"/>
              <a:ext cx="3280526" cy="887624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25;p9">
              <a:extLst>
                <a:ext uri="{FF2B5EF4-FFF2-40B4-BE49-F238E27FC236}">
                  <a16:creationId xmlns:a16="http://schemas.microsoft.com/office/drawing/2014/main" id="{819754C6-868B-F4D1-26C4-D2F71AEA39A0}"/>
                </a:ext>
              </a:extLst>
            </p:cNvPr>
            <p:cNvSpPr txBox="1"/>
            <p:nvPr/>
          </p:nvSpPr>
          <p:spPr>
            <a:xfrm>
              <a:off x="-14867" y="1317728"/>
              <a:ext cx="2348048" cy="56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1400" tIns="64750" rIns="12090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US" sz="1700" b="0" i="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Head size</a:t>
              </a:r>
              <a:endParaRPr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7;p9">
              <a:extLst>
                <a:ext uri="{FF2B5EF4-FFF2-40B4-BE49-F238E27FC236}">
                  <a16:creationId xmlns:a16="http://schemas.microsoft.com/office/drawing/2014/main" id="{62919302-DCF8-B772-2FE6-4E88554FFCAC}"/>
                </a:ext>
              </a:extLst>
            </p:cNvPr>
            <p:cNvSpPr/>
            <p:nvPr/>
          </p:nvSpPr>
          <p:spPr>
            <a:xfrm rot="10800000">
              <a:off x="1048204" y="2308150"/>
              <a:ext cx="3280526" cy="887624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28;p9">
              <a:extLst>
                <a:ext uri="{FF2B5EF4-FFF2-40B4-BE49-F238E27FC236}">
                  <a16:creationId xmlns:a16="http://schemas.microsoft.com/office/drawing/2014/main" id="{FF99C76D-7EE5-82D3-06C5-448BACFD9BA1}"/>
                </a:ext>
              </a:extLst>
            </p:cNvPr>
            <p:cNvSpPr txBox="1"/>
            <p:nvPr/>
          </p:nvSpPr>
          <p:spPr>
            <a:xfrm>
              <a:off x="1270110" y="2308150"/>
              <a:ext cx="3058620" cy="887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1400" tIns="64750" rIns="12090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endParaRPr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30;p9">
              <a:extLst>
                <a:ext uri="{FF2B5EF4-FFF2-40B4-BE49-F238E27FC236}">
                  <a16:creationId xmlns:a16="http://schemas.microsoft.com/office/drawing/2014/main" id="{A1965E25-F61F-15D4-4052-A132939F6C54}"/>
                </a:ext>
              </a:extLst>
            </p:cNvPr>
            <p:cNvSpPr/>
            <p:nvPr/>
          </p:nvSpPr>
          <p:spPr>
            <a:xfrm rot="10800000">
              <a:off x="-434745" y="3551330"/>
              <a:ext cx="3280526" cy="887624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31;p9">
              <a:extLst>
                <a:ext uri="{FF2B5EF4-FFF2-40B4-BE49-F238E27FC236}">
                  <a16:creationId xmlns:a16="http://schemas.microsoft.com/office/drawing/2014/main" id="{41514138-D712-9F7B-CDF6-E9B81741C4FD}"/>
                </a:ext>
              </a:extLst>
            </p:cNvPr>
            <p:cNvSpPr txBox="1"/>
            <p:nvPr/>
          </p:nvSpPr>
          <p:spPr>
            <a:xfrm>
              <a:off x="-281605" y="3641923"/>
              <a:ext cx="2614786" cy="7064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1400" tIns="64750" rIns="12090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US" sz="1700" b="0" i="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 arms</a:t>
              </a:r>
              <a:endParaRPr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9"/>
          <p:cNvSpPr txBox="1">
            <a:spLocks noGrp="1"/>
          </p:cNvSpPr>
          <p:nvPr>
            <p:ph type="title"/>
          </p:nvPr>
        </p:nvSpPr>
        <p:spPr>
          <a:xfrm>
            <a:off x="1086678" y="365125"/>
            <a:ext cx="102671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A366"/>
              </a:buClr>
              <a:buSzPts val="2400"/>
              <a:buFont typeface="Helvetica Neue"/>
              <a:buNone/>
            </a:pPr>
            <a:r>
              <a:rPr lang="en-US" dirty="0"/>
              <a:t>Why us?</a:t>
            </a:r>
            <a:endParaRPr dirty="0"/>
          </a:p>
        </p:txBody>
      </p:sp>
      <p:grpSp>
        <p:nvGrpSpPr>
          <p:cNvPr id="220" name="Google Shape;220;p9"/>
          <p:cNvGrpSpPr/>
          <p:nvPr/>
        </p:nvGrpSpPr>
        <p:grpSpPr>
          <a:xfrm>
            <a:off x="3596464" y="1690688"/>
            <a:ext cx="4192925" cy="4351334"/>
            <a:chOff x="135805" y="1"/>
            <a:chExt cx="4192925" cy="4351334"/>
          </a:xfrm>
        </p:grpSpPr>
        <p:sp>
          <p:nvSpPr>
            <p:cNvPr id="221" name="Google Shape;221;p9"/>
            <p:cNvSpPr/>
            <p:nvPr/>
          </p:nvSpPr>
          <p:spPr>
            <a:xfrm rot="10800000">
              <a:off x="1048204" y="2975"/>
              <a:ext cx="3280526" cy="887624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 txBox="1"/>
            <p:nvPr/>
          </p:nvSpPr>
          <p:spPr>
            <a:xfrm>
              <a:off x="1270110" y="2975"/>
              <a:ext cx="3058620" cy="887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1400" tIns="64750" rIns="12090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US" sz="1700" b="0" i="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Easy to use</a:t>
              </a:r>
              <a:endParaRPr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135805" y="1"/>
              <a:ext cx="887624" cy="887624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 rot="10800000">
              <a:off x="1048204" y="1155562"/>
              <a:ext cx="3280526" cy="887624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9"/>
            <p:cNvSpPr txBox="1"/>
            <p:nvPr/>
          </p:nvSpPr>
          <p:spPr>
            <a:xfrm>
              <a:off x="1270110" y="1155562"/>
              <a:ext cx="3058620" cy="887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1400" tIns="64750" rIns="12090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US" sz="1700" b="0" i="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Always uses the best model</a:t>
              </a:r>
              <a:endParaRPr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151720" y="1159565"/>
              <a:ext cx="887624" cy="887624"/>
            </a:xfrm>
            <a:prstGeom prst="ellipse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 rot="10800000">
              <a:off x="1048204" y="2308150"/>
              <a:ext cx="3280526" cy="887624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 txBox="1"/>
            <p:nvPr/>
          </p:nvSpPr>
          <p:spPr>
            <a:xfrm>
              <a:off x="1270110" y="2308150"/>
              <a:ext cx="3058620" cy="887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1400" tIns="64750" rIns="12090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US" sz="17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Any device</a:t>
              </a:r>
              <a:endParaRPr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142667" y="2308150"/>
              <a:ext cx="887624" cy="887624"/>
            </a:xfrm>
            <a:prstGeom prst="ellipse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 rot="10800000">
              <a:off x="1048204" y="3460737"/>
              <a:ext cx="3280526" cy="887624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 txBox="1"/>
            <p:nvPr/>
          </p:nvSpPr>
          <p:spPr>
            <a:xfrm>
              <a:off x="1270110" y="3460737"/>
              <a:ext cx="3058620" cy="887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1400" tIns="64750" rIns="12090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US" sz="17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Gets better with usage</a:t>
              </a:r>
              <a:endParaRPr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151720" y="3463711"/>
              <a:ext cx="887624" cy="887624"/>
            </a:xfrm>
            <a:prstGeom prst="ellipse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3F88E49D-3DBA-2AA4-2042-E5A0435F2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" y="40733"/>
            <a:ext cx="12181433" cy="677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70966"/>
      </p:ext>
    </p:extLst>
  </p:cSld>
  <p:clrMapOvr>
    <a:masterClrMapping/>
  </p:clrMapOvr>
</p:sld>
</file>

<file path=ppt/theme/theme1.xml><?xml version="1.0" encoding="utf-8"?>
<a:theme xmlns:a="http://schemas.openxmlformats.org/drawingml/2006/main" name="UiA - Lys">
  <a:themeElements>
    <a:clrScheme name="Custom 1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FF6600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241</Words>
  <Application>Microsoft Office PowerPoint</Application>
  <PresentationFormat>Widescreen</PresentationFormat>
  <Paragraphs>33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Helvetica Neue</vt:lpstr>
      <vt:lpstr>Arial</vt:lpstr>
      <vt:lpstr>Roboto</vt:lpstr>
      <vt:lpstr>Calibri</vt:lpstr>
      <vt:lpstr>UiA - Lys</vt:lpstr>
      <vt:lpstr>TennisScale</vt:lpstr>
      <vt:lpstr>The client: VertiScan AI</vt:lpstr>
      <vt:lpstr>Mission Statement</vt:lpstr>
      <vt:lpstr>Problem</vt:lpstr>
      <vt:lpstr>PowerPoint Presentation</vt:lpstr>
      <vt:lpstr>Usage</vt:lpstr>
      <vt:lpstr>Requirements</vt:lpstr>
      <vt:lpstr>Why us?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TennisScale</dc:title>
  <dc:creator>Thomas Eikeland Fiskå</dc:creator>
  <cp:lastModifiedBy>Gormery Kombo Wanjiru</cp:lastModifiedBy>
  <cp:revision>3</cp:revision>
  <dcterms:created xsi:type="dcterms:W3CDTF">2019-03-26T09:57:44Z</dcterms:created>
  <dcterms:modified xsi:type="dcterms:W3CDTF">2024-09-05T16:58:02Z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0x010100C5E6169C72A5374488DF92FE01CBBD3B</vt:lpwstr>
  </property>
  <property fmtid="{D5CDD505-2E9C-101B-9397-08002B2CF9AE}" pid="3" name="MSIP_Label_92684840-629b-41cd-9b8c-5e9eea511f17_Enabled">
    <vt:lpwstr>True</vt:lpwstr>
  </property>
  <property fmtid="{D5CDD505-2E9C-101B-9397-08002B2CF9AE}" pid="4" name="MSIP_Label_92684840-629b-41cd-9b8c-5e9eea511f17_SiteId">
    <vt:lpwstr>8482881e-3699-4b3f-b135-cf4800bc1efb</vt:lpwstr>
  </property>
  <property fmtid="{D5CDD505-2E9C-101B-9397-08002B2CF9AE}" pid="5" name="MSIP_Label_92684840-629b-41cd-9b8c-5e9eea511f17_Owner">
    <vt:lpwstr>oyvindas@uia.no</vt:lpwstr>
  </property>
  <property fmtid="{D5CDD505-2E9C-101B-9397-08002B2CF9AE}" pid="6" name="MSIP_Label_92684840-629b-41cd-9b8c-5e9eea511f17_SetDate">
    <vt:lpwstr>2019-09-09T12:45:22.9491882Z</vt:lpwstr>
  </property>
  <property fmtid="{D5CDD505-2E9C-101B-9397-08002B2CF9AE}" pid="7" name="MSIP_Label_92684840-629b-41cd-9b8c-5e9eea511f17_Name">
    <vt:lpwstr>Internal</vt:lpwstr>
  </property>
  <property fmtid="{D5CDD505-2E9C-101B-9397-08002B2CF9AE}" pid="8" name="MSIP_Label_92684840-629b-41cd-9b8c-5e9eea511f17_Application">
    <vt:lpwstr>Microsoft Azure Information Protection</vt:lpwstr>
  </property>
  <property fmtid="{D5CDD505-2E9C-101B-9397-08002B2CF9AE}" pid="9" name="MSIP_Label_92684840-629b-41cd-9b8c-5e9eea511f17_ActionId">
    <vt:lpwstr>2987c021-299d-45f1-aee2-fa6a413dc4e2</vt:lpwstr>
  </property>
  <property fmtid="{D5CDD505-2E9C-101B-9397-08002B2CF9AE}" pid="10" name="MSIP_Label_92684840-629b-41cd-9b8c-5e9eea511f17_Extended_MSFT_Method">
    <vt:lpwstr>Automatic</vt:lpwstr>
  </property>
  <property fmtid="{D5CDD505-2E9C-101B-9397-08002B2CF9AE}" pid="11" name="MSIP_Label_b4114459-e220-4ae9-b339-4ebe6008cdd4_Enabled">
    <vt:lpwstr>True</vt:lpwstr>
  </property>
  <property fmtid="{D5CDD505-2E9C-101B-9397-08002B2CF9AE}" pid="12" name="MSIP_Label_b4114459-e220-4ae9-b339-4ebe6008cdd4_SiteId">
    <vt:lpwstr>8482881e-3699-4b3f-b135-cf4800bc1efb</vt:lpwstr>
  </property>
  <property fmtid="{D5CDD505-2E9C-101B-9397-08002B2CF9AE}" pid="13" name="MSIP_Label_b4114459-e220-4ae9-b339-4ebe6008cdd4_Owner">
    <vt:lpwstr>oyvindas@uia.no</vt:lpwstr>
  </property>
  <property fmtid="{D5CDD505-2E9C-101B-9397-08002B2CF9AE}" pid="14" name="MSIP_Label_b4114459-e220-4ae9-b339-4ebe6008cdd4_SetDate">
    <vt:lpwstr>2019-09-09T12:45:22.9491882Z</vt:lpwstr>
  </property>
  <property fmtid="{D5CDD505-2E9C-101B-9397-08002B2CF9AE}" pid="15" name="MSIP_Label_b4114459-e220-4ae9-b339-4ebe6008cdd4_Name">
    <vt:lpwstr>Normal</vt:lpwstr>
  </property>
  <property fmtid="{D5CDD505-2E9C-101B-9397-08002B2CF9AE}" pid="16" name="MSIP_Label_b4114459-e220-4ae9-b339-4ebe6008cdd4_Application">
    <vt:lpwstr>Microsoft Azure Information Protection</vt:lpwstr>
  </property>
  <property fmtid="{D5CDD505-2E9C-101B-9397-08002B2CF9AE}" pid="17" name="MSIP_Label_b4114459-e220-4ae9-b339-4ebe6008cdd4_ActionId">
    <vt:lpwstr>2987c021-299d-45f1-aee2-fa6a413dc4e2</vt:lpwstr>
  </property>
  <property fmtid="{D5CDD505-2E9C-101B-9397-08002B2CF9AE}" pid="18" name="MSIP_Label_b4114459-e220-4ae9-b339-4ebe6008cdd4_Parent">
    <vt:lpwstr>92684840-629b-41cd-9b8c-5e9eea511f17</vt:lpwstr>
  </property>
  <property fmtid="{D5CDD505-2E9C-101B-9397-08002B2CF9AE}" pid="19" name="MSIP_Label_b4114459-e220-4ae9-b339-4ebe6008cdd4_Extended_MSFT_Method">
    <vt:lpwstr>Automatic</vt:lpwstr>
  </property>
  <property fmtid="{D5CDD505-2E9C-101B-9397-08002B2CF9AE}" pid="20" name="Sensitivity">
    <vt:lpwstr>Internal Normal</vt:lpwstr>
  </property>
</Properties>
</file>

<file path=docProps/thumbnail.jpeg>
</file>